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7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FF"/>
    <a:srgbClr val="66FF33"/>
    <a:srgbClr val="66FF66"/>
    <a:srgbClr val="FF5050"/>
    <a:srgbClr val="FF7C80"/>
    <a:srgbClr val="FF0066"/>
    <a:srgbClr val="FF99FF"/>
    <a:srgbClr val="FF6699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>
        <p:scale>
          <a:sx n="59" d="100"/>
          <a:sy n="59" d="100"/>
        </p:scale>
        <p:origin x="-81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1142.5</c:v>
                </c:pt>
                <c:pt idx="1">
                  <c:v>1125.9000000000001</c:v>
                </c:pt>
                <c:pt idx="2">
                  <c:v>1137.5999999999999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1142.5</c:v>
                </c:pt>
                <c:pt idx="1">
                  <c:v>1125.9000000000001</c:v>
                </c:pt>
                <c:pt idx="2">
                  <c:v>1137.5999999999999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78663040"/>
        <c:axId val="78627968"/>
        <c:axId val="0"/>
      </c:bar3DChart>
      <c:catAx>
        <c:axId val="78663040"/>
        <c:scaling>
          <c:orientation val="minMax"/>
        </c:scaling>
        <c:delete val="1"/>
        <c:axPos val="b"/>
        <c:tickLblPos val="nextTo"/>
        <c:crossAx val="78627968"/>
        <c:crosses val="autoZero"/>
        <c:auto val="1"/>
        <c:lblAlgn val="ctr"/>
        <c:lblOffset val="100"/>
      </c:catAx>
      <c:valAx>
        <c:axId val="78627968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8663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9.1421599015596627E-2"/>
          <c:y val="0.1358902786994279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ru-RU" smtClean="0"/>
                      <a:t>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1,8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22</a:t>
                    </a:r>
                    <a:r>
                      <a:rPr lang="ru-RU" sz="1400" smtClean="0"/>
                      <a:t>,</a:t>
                    </a:r>
                    <a:r>
                      <a:rPr lang="en-US" sz="1400" smtClean="0"/>
                      <a:t>8%</a:t>
                    </a:r>
                    <a:endParaRPr lang="en-US" sz="1400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335.6</c:v>
                </c:pt>
                <c:pt idx="1">
                  <c:v>300</c:v>
                </c:pt>
                <c:pt idx="2">
                  <c:v>90.8</c:v>
                </c:pt>
                <c:pt idx="3">
                  <c:v>2</c:v>
                </c:pt>
                <c:pt idx="4">
                  <c:v>215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7781212110770743"/>
          <c:y val="8.502418046306269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17291161258674387"/>
          <c:w val="1"/>
          <c:h val="0.82587378466042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5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5,8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1,9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11,3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20,8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335.6</c:v>
                </c:pt>
                <c:pt idx="1">
                  <c:v>300</c:v>
                </c:pt>
                <c:pt idx="2">
                  <c:v>105.9</c:v>
                </c:pt>
                <c:pt idx="3">
                  <c:v>2</c:v>
                </c:pt>
                <c:pt idx="4">
                  <c:v>195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565318930140032"/>
          <c:y val="0.1481471112479819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03"/>
          <c:w val="0.52328540393862044"/>
          <c:h val="0.7006987670220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2.7701298652458496E-2"/>
                  <c:y val="-0.16889221470223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3.0865507842517032E-2"/>
                  <c:y val="-8.844696906787980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1.3532243594591778E-3"/>
                  <c:y val="-4.30402847841034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,2%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335.6</c:v>
                </c:pt>
                <c:pt idx="1">
                  <c:v>300</c:v>
                </c:pt>
                <c:pt idx="2">
                  <c:v>113.5</c:v>
                </c:pt>
                <c:pt idx="3">
                  <c:v>2.7</c:v>
                </c:pt>
                <c:pt idx="4">
                  <c:v>200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6582056541670833"/>
          <c:y val="0.27001273120083841"/>
          <c:w val="0.41825914800141817"/>
          <c:h val="0.72998726879916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90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705.1</c:v>
                </c:pt>
                <c:pt idx="1">
                  <c:v>1059.9000000000001</c:v>
                </c:pt>
                <c:pt idx="2">
                  <c:v>943.4</c:v>
                </c:pt>
                <c:pt idx="3">
                  <c:v>938.5</c:v>
                </c:pt>
                <c:pt idx="4" formatCode="0.0">
                  <c:v>951.1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229.7</c:v>
                </c:pt>
                <c:pt idx="1">
                  <c:v>272.8</c:v>
                </c:pt>
                <c:pt idx="2">
                  <c:v>199.1</c:v>
                </c:pt>
                <c:pt idx="3">
                  <c:v>187.4</c:v>
                </c:pt>
                <c:pt idx="4">
                  <c:v>186.5</c:v>
                </c:pt>
              </c:numCache>
            </c:numRef>
          </c:val>
        </c:ser>
        <c:dLbls>
          <c:showVal val="1"/>
        </c:dLbls>
        <c:shape val="cylinder"/>
        <c:axId val="78046720"/>
        <c:axId val="78048256"/>
        <c:axId val="0"/>
      </c:bar3DChart>
      <c:catAx>
        <c:axId val="78046720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78048256"/>
        <c:crosses val="autoZero"/>
        <c:auto val="1"/>
        <c:lblAlgn val="ctr"/>
        <c:lblOffset val="100"/>
      </c:catAx>
      <c:valAx>
        <c:axId val="78048256"/>
        <c:scaling>
          <c:orientation val="minMax"/>
        </c:scaling>
        <c:axPos val="l"/>
        <c:minorGridlines/>
        <c:numFmt formatCode="#,##0.0" sourceLinked="0"/>
        <c:tickLblPos val="nextTo"/>
        <c:crossAx val="780467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5.2482147848565384E-4"/>
          <c:y val="0.21520099346886229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4.2470322700773076E-2"/>
                  <c:y val="-3.38775281662818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5.2527808650355556E-2"/>
                  <c:y val="-5.28074294193167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4.1979163565213112E-2"/>
                  <c:y val="9.283994512724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960</c:v>
                </c:pt>
                <c:pt idx="1">
                  <c:v>81</c:v>
                </c:pt>
                <c:pt idx="2">
                  <c:v>5</c:v>
                </c:pt>
                <c:pt idx="3">
                  <c:v>5</c:v>
                </c:pt>
                <c:pt idx="4">
                  <c:v>91.5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76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4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3.9829439685302642E-2"/>
                  <c:y val="-4.51884351265633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427148690679286E-2"/>
                  <c:y val="8.6490783216615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933.2</c:v>
                </c:pt>
                <c:pt idx="1">
                  <c:v>82.2</c:v>
                </c:pt>
                <c:pt idx="2">
                  <c:v>3</c:v>
                </c:pt>
                <c:pt idx="3">
                  <c:v>3</c:v>
                </c:pt>
                <c:pt idx="4">
                  <c:v>81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83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22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85,5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5.6579621550831932E-2"/>
                  <c:y val="1.76297855443644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5.5349557323525998E-2"/>
                  <c:y val="-4.00017901862306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1159442187203571E-2"/>
                  <c:y val="6.7158008382330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931.4</c:v>
                </c:pt>
                <c:pt idx="1">
                  <c:v>86.6</c:v>
                </c:pt>
                <c:pt idx="2">
                  <c:v>3</c:v>
                </c:pt>
                <c:pt idx="3">
                  <c:v>3</c:v>
                </c:pt>
                <c:pt idx="4">
                  <c:v>66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56149054632538"/>
          <c:y val="2.8944784310839976E-2"/>
          <c:w val="0.49343850945367518"/>
          <c:h val="0.50533073296296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45"/>
          <c:y val="0.11427484478818255"/>
          <c:w val="0.88649148830903735"/>
          <c:h val="0.685213529431150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1180.5</c:v>
                </c:pt>
                <c:pt idx="1">
                  <c:v>1442.9</c:v>
                </c:pt>
                <c:pt idx="2">
                  <c:v>1142.5</c:v>
                </c:pt>
                <c:pt idx="3">
                  <c:v>1125.9000000000001</c:v>
                </c:pt>
                <c:pt idx="4" formatCode="0.0">
                  <c:v>1137.5999999999999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84576896"/>
        <c:axId val="84595072"/>
        <c:axId val="0"/>
      </c:bar3DChart>
      <c:catAx>
        <c:axId val="84576896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4595072"/>
        <c:crosses val="autoZero"/>
        <c:auto val="1"/>
        <c:lblAlgn val="ctr"/>
        <c:lblOffset val="100"/>
      </c:catAx>
      <c:valAx>
        <c:axId val="84595072"/>
        <c:scaling>
          <c:orientation val="minMax"/>
        </c:scaling>
        <c:axPos val="l"/>
        <c:minorGridlines/>
        <c:numFmt formatCode="#,##0.0" sourceLinked="0"/>
        <c:tickLblPos val="nextTo"/>
        <c:crossAx val="84576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2" custScaleX="248051" custScaleY="59608" custLinFactNeighborX="1569" custLinFactNeighborY="-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2" custScaleX="248051" custScaleY="69591" custLinFactNeighborX="1569" custLinFactNeighborY="-7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0.45301</cdr:x>
      <cdr:y>0.49106</cdr:y>
    </cdr:from>
    <cdr:to>
      <cdr:x>0.57721</cdr:x>
      <cdr:y>0.5629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02279">
          <a:off x="2588972" y="1543530"/>
          <a:ext cx="709807" cy="225817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0.58208</cdr:x>
      <cdr:y>0.47852</cdr:y>
    </cdr:from>
    <cdr:to>
      <cdr:x>0.70337</cdr:x>
      <cdr:y>0.55024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956584">
          <a:off x="3326630" y="1504130"/>
          <a:ext cx="693166" cy="225417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0.21428</cdr:x>
      <cdr:y>0.21429</cdr:y>
    </cdr:from>
    <cdr:to>
      <cdr:x>0.22296</cdr:x>
      <cdr:y>0.25565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1864446" y="1135918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0.14285</cdr:x>
      <cdr:y>0.25714</cdr:y>
    </cdr:from>
    <cdr:to>
      <cdr:x>0.20361</cdr:x>
      <cdr:y>0.27093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285852" y="1285884"/>
          <a:ext cx="546910" cy="6895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0.21428</cdr:x>
      <cdr:y>0.21429</cdr:y>
    </cdr:from>
    <cdr:to>
      <cdr:x>0.22296</cdr:x>
      <cdr:y>0.25565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1864446" y="1135918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0.15079</cdr:x>
      <cdr:y>0.24286</cdr:y>
    </cdr:from>
    <cdr:to>
      <cdr:x>0.21155</cdr:x>
      <cdr:y>0.25665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357290" y="1214446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0.2381</cdr:x>
      <cdr:y>0.19718</cdr:y>
    </cdr:from>
    <cdr:to>
      <cdr:x>0.24678</cdr:x>
      <cdr:y>0.23854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077314" y="1065958"/>
          <a:ext cx="209782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0.1746</cdr:x>
      <cdr:y>0.23944</cdr:y>
    </cdr:from>
    <cdr:to>
      <cdr:x>0.23015</cdr:x>
      <cdr:y>0.25353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571636" y="1214446"/>
          <a:ext cx="500015" cy="7146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2.xml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132138" y="6308725"/>
            <a:ext cx="3041650" cy="42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02" y="928670"/>
            <a:ext cx="8643998" cy="4929222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i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 решению  </a:t>
            </a:r>
            <a:endParaRPr lang="ru-RU" sz="40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бюджете Озёрского муниципального образования Озинского муниципального</a:t>
            </a:r>
            <a:r>
              <a:rPr lang="en-US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годов»</a:t>
            </a:r>
            <a:endParaRPr lang="ru-RU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105" y="1791387"/>
            <a:ext cx="3204312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Озёрского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1142,5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1125,9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2022 год – 1137,6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1142,5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1125,9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2022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1137,6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142986"/>
          <a:ext cx="7643867" cy="55007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19918"/>
                <a:gridCol w="1007983"/>
                <a:gridCol w="1007983"/>
                <a:gridCol w="1007983"/>
              </a:tblGrid>
              <a:tr h="405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60456" marR="604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0456" marR="604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0456" marR="6045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0456" marR="60456" marT="0" marB="0"/>
                </a:tc>
              </a:tr>
              <a:tr h="31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943,4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938,5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951,1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215,0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</a:tr>
              <a:tr h="31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</a:tr>
              <a:tr h="376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  на имущество физических лиц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</a:tr>
              <a:tr h="31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335,6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335,6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335,6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</a:tr>
              <a:tr h="31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</a:tr>
              <a:tr h="629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 бюджетов бюджетной системы Российской Федерации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199,1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187,4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186,5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3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Дотация бюджетам сельских поселений на выравнивание бюджетной обеспеченности из бюджета муниципального района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</a:tr>
              <a:tr h="1258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поселений на осуществление органами местного самоуправления полномочий по первичному воинскому учету на территориях, где отсутствуют военные комиссариаты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/>
                </a:tc>
              </a:tr>
              <a:tr h="31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1142,5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1125,9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1137,6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56" marR="60456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84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00039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1571604" y="3929066"/>
          <a:ext cx="3714776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357654" y="1071546"/>
          <a:ext cx="478634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3" name="Рисунок 33" descr="ru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16"/>
            <a:ext cx="150016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21615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714356"/>
            <a:ext cx="30003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_zemnalog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199469"/>
            <a:ext cx="2714644" cy="16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25417.py4v4c.8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581025"/>
            <a:ext cx="1906845" cy="1357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780928"/>
          <a:ext cx="5184576" cy="33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810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118,1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105,2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3643314"/>
            <a:ext cx="921284" cy="854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81,0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65" y="1368165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838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99,9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86578" y="3643314"/>
            <a:ext cx="1008112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82,2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16559" y="3643314"/>
            <a:ext cx="1008112" cy="865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86,6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48713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5308" y="1448713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9445" y="1448601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104" y="1875997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199,1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40" y="1890645"/>
            <a:ext cx="1130288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187,4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929586" y="1890645"/>
            <a:ext cx="1100997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186,5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511547"/>
            <a:ext cx="15895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800102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в бюджет Озёрского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000108"/>
          <a:ext cx="8429684" cy="5643576"/>
        </p:xfrm>
        <a:graphic>
          <a:graphicData uri="http://schemas.openxmlformats.org/drawingml/2006/table">
            <a:tbl>
              <a:tblPr/>
              <a:tblGrid>
                <a:gridCol w="4434799"/>
                <a:gridCol w="856047"/>
                <a:gridCol w="998722"/>
                <a:gridCol w="713373"/>
                <a:gridCol w="746662"/>
                <a:gridCol w="680081"/>
              </a:tblGrid>
              <a:tr h="369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2021 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960,0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933,2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931,4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5496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437,5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437,5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437,5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729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459,5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430,5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426,4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657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82,2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86,6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40619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728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Водные ресурсы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91,5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66,0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3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85,5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77,0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239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1142,5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</a:rPr>
                        <a:t>1102,4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1090,0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Озёрского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Озёрского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142844" y="785794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</a:t>
            </a: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бюджета </a:t>
            </a: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Озёрского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1435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7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Озёрского муниципального образования Озинского муниципального</a:t>
            </a:r>
            <a:r>
              <a:rPr lang="en-US" sz="27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7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7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7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7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Озёрского 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088108"/>
                <a:gridCol w="1312201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747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12883,5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13527,8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14204,2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14914,4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15660,1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15788,6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16578,2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17407,11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18277,45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19191,30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8495</TotalTime>
  <Words>1465</Words>
  <Application>Microsoft Office PowerPoint</Application>
  <PresentationFormat>Экран (4:3)</PresentationFormat>
  <Paragraphs>406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Местный бюджет Озёрского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Озёрского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Озёрского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Озёрского муниципального образования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438</cp:revision>
  <dcterms:created xsi:type="dcterms:W3CDTF">2013-08-13T09:18:10Z</dcterms:created>
  <dcterms:modified xsi:type="dcterms:W3CDTF">2019-12-18T05:36:42Z</dcterms:modified>
</cp:coreProperties>
</file>